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7" r:id="rId2"/>
  </p:sldIdLst>
  <p:sldSz cx="32918400" cy="21945600"/>
  <p:notesSz cx="6858000" cy="9144000"/>
  <p:custDataLst>
    <p:tags r:id="rId4"/>
  </p:custDataLst>
  <p:defaultText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ssica Richeri"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3A80"/>
    <a:srgbClr val="002554"/>
    <a:srgbClr val="0A21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559" autoAdjust="0"/>
  </p:normalViewPr>
  <p:slideViewPr>
    <p:cSldViewPr>
      <p:cViewPr>
        <p:scale>
          <a:sx n="50" d="100"/>
          <a:sy n="50" d="100"/>
        </p:scale>
        <p:origin x="29" y="-3398"/>
      </p:cViewPr>
      <p:guideLst>
        <p:guide orient="horz" pos="6912"/>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tags" Target="tags/tag1.xml"/><Relationship Id="rId9" Type="http://schemas.openxmlformats.org/officeDocument/2006/relationships/tableStyles" Target="tableStyles.xml"/></Relationships>
</file>

<file path=ppt/media/image1.jpeg>
</file>

<file path=ppt/media/image10.png>
</file>

<file path=ppt/media/image11.png>
</file>

<file path=ppt/media/image12.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C40AD6-69A3-44FA-B187-F4CCADE5B9F5}" type="datetimeFigureOut">
              <a:rPr lang="en-US" smtClean="0"/>
              <a:t>4/10/2019</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21CFD2-ADF0-4EB4-A1C6-F8C1F4D76B93}" type="slidenum">
              <a:rPr lang="en-US" smtClean="0"/>
              <a:t>‹#›</a:t>
            </a:fld>
            <a:endParaRPr lang="en-US"/>
          </a:p>
        </p:txBody>
      </p:sp>
    </p:spTree>
    <p:extLst>
      <p:ext uri="{BB962C8B-B14F-4D97-AF65-F5344CB8AC3E}">
        <p14:creationId xmlns:p14="http://schemas.microsoft.com/office/powerpoint/2010/main" val="1503026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F21CFD2-ADF0-4EB4-A1C6-F8C1F4D76B93}" type="slidenum">
              <a:rPr lang="en-US" smtClean="0"/>
              <a:t>1</a:t>
            </a:fld>
            <a:endParaRPr lang="en-US"/>
          </a:p>
        </p:txBody>
      </p:sp>
    </p:spTree>
    <p:extLst>
      <p:ext uri="{BB962C8B-B14F-4D97-AF65-F5344CB8AC3E}">
        <p14:creationId xmlns:p14="http://schemas.microsoft.com/office/powerpoint/2010/main" val="3307332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2"/>
            <a:ext cx="27980640" cy="4704080"/>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4937760" y="12435840"/>
            <a:ext cx="23042880" cy="5608320"/>
          </a:xfrm>
          <a:prstGeom prst="rect">
            <a:avLst/>
          </a:prstGeo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2709916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1645920" y="5120641"/>
            <a:ext cx="29626560" cy="1448308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4142813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919310" y="2814321"/>
            <a:ext cx="26660477" cy="5991860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5926459" y="2814321"/>
            <a:ext cx="79444213" cy="5991860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9283257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1645920" y="5120641"/>
            <a:ext cx="29626560" cy="1448308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3863145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082"/>
            <a:ext cx="27980640" cy="4358640"/>
          </a:xfrm>
          <a:prstGeom prst="rect">
            <a:avLst/>
          </a:prstGeom>
        </p:spPr>
        <p:txBody>
          <a:bodyPr anchor="t"/>
          <a:lstStyle>
            <a:lvl1pPr algn="l">
              <a:defRPr sz="13700" b="1" cap="all"/>
            </a:lvl1pPr>
          </a:lstStyle>
          <a:p>
            <a:r>
              <a:rPr lang="en-US"/>
              <a:t>Click to edit Master title style</a:t>
            </a:r>
          </a:p>
        </p:txBody>
      </p:sp>
      <p:sp>
        <p:nvSpPr>
          <p:cNvPr id="3" name="Text Placeholder 2"/>
          <p:cNvSpPr>
            <a:spLocks noGrp="1"/>
          </p:cNvSpPr>
          <p:nvPr>
            <p:ph type="body" idx="1"/>
          </p:nvPr>
        </p:nvSpPr>
        <p:spPr>
          <a:xfrm>
            <a:off x="2600327" y="9301483"/>
            <a:ext cx="27980640" cy="4800598"/>
          </a:xfrm>
          <a:prstGeom prst="rect">
            <a:avLst/>
          </a:prstGeo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454325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a:prstGeom prst="rect">
            <a:avLst/>
          </a:prstGeom>
        </p:spPr>
        <p:txBody>
          <a:bodyPr/>
          <a:lstStyle/>
          <a:p>
            <a:r>
              <a:rPr lang="en-US"/>
              <a:t>Click to edit Master title style</a:t>
            </a:r>
          </a:p>
        </p:txBody>
      </p:sp>
      <p:sp>
        <p:nvSpPr>
          <p:cNvPr id="4" name="Content Placeholder 3"/>
          <p:cNvSpPr>
            <a:spLocks noGrp="1"/>
          </p:cNvSpPr>
          <p:nvPr>
            <p:ph sz="half" idx="2"/>
          </p:nvPr>
        </p:nvSpPr>
        <p:spPr>
          <a:xfrm>
            <a:off x="59527442" y="16388081"/>
            <a:ext cx="53052347" cy="46344842"/>
          </a:xfrm>
          <a:prstGeom prst="rect">
            <a:avLst/>
          </a:prstGeo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1308655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4912362"/>
            <a:ext cx="14544677" cy="2047238"/>
          </a:xfrm>
          <a:prstGeom prst="rect">
            <a:avLst/>
          </a:prstGeo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4" name="Content Placeholder 3"/>
          <p:cNvSpPr>
            <a:spLocks noGrp="1"/>
          </p:cNvSpPr>
          <p:nvPr>
            <p:ph sz="half" idx="2"/>
          </p:nvPr>
        </p:nvSpPr>
        <p:spPr>
          <a:xfrm>
            <a:off x="1645920" y="6959600"/>
            <a:ext cx="14544677" cy="12644122"/>
          </a:xfrm>
          <a:prstGeom prst="rect">
            <a:avLst/>
          </a:prstGeo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4912362"/>
            <a:ext cx="14550390" cy="2047238"/>
          </a:xfrm>
          <a:prstGeom prst="rect">
            <a:avLst/>
          </a:prstGeo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6" name="Content Placeholder 5"/>
          <p:cNvSpPr>
            <a:spLocks noGrp="1"/>
          </p:cNvSpPr>
          <p:nvPr>
            <p:ph sz="quarter" idx="4"/>
          </p:nvPr>
        </p:nvSpPr>
        <p:spPr>
          <a:xfrm>
            <a:off x="16722092" y="6959600"/>
            <a:ext cx="14550390" cy="12644122"/>
          </a:xfrm>
          <a:prstGeom prst="rect">
            <a:avLst/>
          </a:prstGeo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55065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1049389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902354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873760"/>
            <a:ext cx="10829927" cy="3718560"/>
          </a:xfrm>
          <a:prstGeom prst="rect">
            <a:avLst/>
          </a:prstGeom>
        </p:spPr>
        <p:txBody>
          <a:bodyPr anchor="b"/>
          <a:lstStyle>
            <a:lvl1pPr algn="l">
              <a:defRPr sz="6900" b="1"/>
            </a:lvl1pPr>
          </a:lstStyle>
          <a:p>
            <a:r>
              <a:rPr lang="en-US"/>
              <a:t>Click to edit Master title style</a:t>
            </a:r>
          </a:p>
        </p:txBody>
      </p:sp>
      <p:sp>
        <p:nvSpPr>
          <p:cNvPr id="3" name="Content Placeholder 2"/>
          <p:cNvSpPr>
            <a:spLocks noGrp="1"/>
          </p:cNvSpPr>
          <p:nvPr>
            <p:ph idx="1"/>
          </p:nvPr>
        </p:nvSpPr>
        <p:spPr>
          <a:xfrm>
            <a:off x="12870180" y="873761"/>
            <a:ext cx="18402300" cy="18729962"/>
          </a:xfrm>
          <a:prstGeom prst="rect">
            <a:avLst/>
          </a:prstGeo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2" y="4592321"/>
            <a:ext cx="10829927" cy="15011402"/>
          </a:xfrm>
          <a:prstGeom prst="rect">
            <a:avLst/>
          </a:prstGeo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3356454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a:prstGeom prst="rect">
            <a:avLst/>
          </a:prstGeom>
        </p:spPr>
        <p:txBody>
          <a:bodyPr anchor="b"/>
          <a:lstStyle>
            <a:lvl1pPr algn="l">
              <a:defRPr sz="6900" b="1"/>
            </a:lvl1pPr>
          </a:lstStyle>
          <a:p>
            <a:r>
              <a:rPr lang="en-US"/>
              <a:t>Click to edit Master title style</a:t>
            </a:r>
          </a:p>
        </p:txBody>
      </p:sp>
      <p:sp>
        <p:nvSpPr>
          <p:cNvPr id="3" name="Picture Placeholder 2"/>
          <p:cNvSpPr>
            <a:spLocks noGrp="1"/>
          </p:cNvSpPr>
          <p:nvPr>
            <p:ph type="pic" idx="1"/>
          </p:nvPr>
        </p:nvSpPr>
        <p:spPr>
          <a:xfrm>
            <a:off x="6452237" y="1960880"/>
            <a:ext cx="19751040" cy="13167360"/>
          </a:xfrm>
          <a:prstGeom prst="rect">
            <a:avLst/>
          </a:prstGeo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a:p>
        </p:txBody>
      </p:sp>
      <p:sp>
        <p:nvSpPr>
          <p:cNvPr id="4" name="Text Placeholder 3"/>
          <p:cNvSpPr>
            <a:spLocks noGrp="1"/>
          </p:cNvSpPr>
          <p:nvPr>
            <p:ph type="body" sz="half" idx="2"/>
          </p:nvPr>
        </p:nvSpPr>
        <p:spPr>
          <a:xfrm>
            <a:off x="6452237" y="17175482"/>
            <a:ext cx="19751040" cy="2575558"/>
          </a:xfrm>
          <a:prstGeom prst="rect">
            <a:avLst/>
          </a:prstGeo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a:xfrm>
            <a:off x="1143000" y="18229705"/>
            <a:ext cx="7680960" cy="1168400"/>
          </a:xfrm>
          <a:prstGeom prst="rect">
            <a:avLst/>
          </a:prstGeom>
        </p:spPr>
        <p:txBody>
          <a:bodyPr/>
          <a:lstStyle/>
          <a:p>
            <a:fld id="{5E542EAE-DB40-442E-BCB3-03F0D492D350}" type="datetimeFigureOut">
              <a:rPr lang="en-US" smtClean="0"/>
              <a:t>4/10/2019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71854-49CC-4CCA-971B-C1D2EE87D4A2}" type="slidenum">
              <a:rPr lang="en-US" smtClean="0"/>
              <a:t>‹#›</a:t>
            </a:fld>
            <a:endParaRPr lang="en-US"/>
          </a:p>
        </p:txBody>
      </p:sp>
    </p:spTree>
    <p:extLst>
      <p:ext uri="{BB962C8B-B14F-4D97-AF65-F5344CB8AC3E}">
        <p14:creationId xmlns:p14="http://schemas.microsoft.com/office/powerpoint/2010/main" val="2514532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6" name="Picture 1"/>
          <p:cNvPicPr>
            <a:picLocks noChangeAspect="1"/>
          </p:cNvPicPr>
          <p:nvPr userDrawn="1"/>
        </p:nvPicPr>
        <p:blipFill rotWithShape="1">
          <a:blip r:embed="rId13">
            <a:extLst>
              <a:ext uri="{28A0092B-C50C-407E-A947-70E740481C1C}">
                <a14:useLocalDpi xmlns:a14="http://schemas.microsoft.com/office/drawing/2010/main" val="0"/>
              </a:ext>
            </a:extLst>
          </a:blip>
          <a:srcRect l="94444" t="15344" b="23485"/>
          <a:stretch/>
        </p:blipFill>
        <p:spPr bwMode="auto">
          <a:xfrm>
            <a:off x="0" y="20187922"/>
            <a:ext cx="6934200" cy="170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11247120" y="20340322"/>
            <a:ext cx="10424160" cy="1168400"/>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591520" y="20340322"/>
            <a:ext cx="7680960" cy="1168400"/>
          </a:xfrm>
          <a:prstGeom prst="rect">
            <a:avLst/>
          </a:prstGeom>
        </p:spPr>
        <p:txBody>
          <a:bodyPr vert="horz" lIns="313502" tIns="156751" rIns="313502" bIns="156751" rtlCol="0" anchor="ctr"/>
          <a:lstStyle>
            <a:lvl1pPr algn="r">
              <a:defRPr sz="4100">
                <a:solidFill>
                  <a:schemeClr val="tx1">
                    <a:tint val="75000"/>
                  </a:schemeClr>
                </a:solidFill>
              </a:defRPr>
            </a:lvl1pPr>
          </a:lstStyle>
          <a:p>
            <a:fld id="{A6E71854-49CC-4CCA-971B-C1D2EE87D4A2}" type="slidenum">
              <a:rPr lang="en-US" smtClean="0"/>
              <a:t>‹#›</a:t>
            </a:fld>
            <a:endParaRPr lang="en-US"/>
          </a:p>
        </p:txBody>
      </p:sp>
      <p:pic>
        <p:nvPicPr>
          <p:cNvPr id="13" name="Picture 1"/>
          <p:cNvPicPr>
            <a:picLocks noChangeAspect="1"/>
          </p:cNvPicPr>
          <p:nvPr userDrawn="1"/>
        </p:nvPicPr>
        <p:blipFill rotWithShape="1">
          <a:blip r:embed="rId13">
            <a:extLst>
              <a:ext uri="{28A0092B-C50C-407E-A947-70E740481C1C}">
                <a14:useLocalDpi xmlns:a14="http://schemas.microsoft.com/office/drawing/2010/main" val="0"/>
              </a:ext>
            </a:extLst>
          </a:blip>
          <a:srcRect l="21065" t="15344" b="23485"/>
          <a:stretch/>
        </p:blipFill>
        <p:spPr bwMode="auto">
          <a:xfrm>
            <a:off x="6019800" y="20187922"/>
            <a:ext cx="26898600" cy="170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4"/>
          <p:cNvPicPr>
            <a:picLocks noChangeAspect="1"/>
          </p:cNvPicPr>
          <p:nvPr userDrawn="1"/>
        </p:nvPicPr>
        <p:blipFill rotWithShape="1">
          <a:blip r:embed="rId14">
            <a:extLst>
              <a:ext uri="{28A0092B-C50C-407E-A947-70E740481C1C}">
                <a14:useLocalDpi xmlns:a14="http://schemas.microsoft.com/office/drawing/2010/main" val="0"/>
              </a:ext>
            </a:extLst>
          </a:blip>
          <a:srcRect b="47171"/>
          <a:stretch/>
        </p:blipFill>
        <p:spPr>
          <a:xfrm>
            <a:off x="18585" y="20340322"/>
            <a:ext cx="6964680" cy="1371600"/>
          </a:xfrm>
          <a:prstGeom prst="rect">
            <a:avLst/>
          </a:prstGeom>
        </p:spPr>
      </p:pic>
    </p:spTree>
    <p:extLst>
      <p:ext uri="{BB962C8B-B14F-4D97-AF65-F5344CB8AC3E}">
        <p14:creationId xmlns:p14="http://schemas.microsoft.com/office/powerpoint/2010/main" val="605346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13502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3135020" rtl="0" eaLnBrk="1" latinLnBrk="0" hangingPunct="1">
        <a:spcBef>
          <a:spcPct val="20000"/>
        </a:spcBef>
        <a:buFont typeface="Arial" pitchFamily="34" charset="0"/>
        <a:buChar char="•"/>
        <a:defRPr sz="11000" kern="1200">
          <a:solidFill>
            <a:schemeClr val="tx1"/>
          </a:solidFill>
          <a:latin typeface="+mn-lt"/>
          <a:ea typeface="+mn-ea"/>
          <a:cs typeface="+mn-cs"/>
        </a:defRPr>
      </a:lvl1pPr>
      <a:lvl2pPr marL="2547204" indent="-979694" algn="l" defTabSz="3135020" rtl="0" eaLnBrk="1" latinLnBrk="0" hangingPunct="1">
        <a:spcBef>
          <a:spcPct val="20000"/>
        </a:spcBef>
        <a:buFont typeface="Arial" pitchFamily="34" charset="0"/>
        <a:buChar char="–"/>
        <a:defRPr sz="9600" kern="1200">
          <a:solidFill>
            <a:schemeClr val="tx1"/>
          </a:solidFill>
          <a:latin typeface="+mn-lt"/>
          <a:ea typeface="+mn-ea"/>
          <a:cs typeface="+mn-cs"/>
        </a:defRPr>
      </a:lvl2pPr>
      <a:lvl3pPr marL="3918776" indent="-783755" algn="l" defTabSz="3135020" rtl="0" eaLnBrk="1" latinLnBrk="0" hangingPunct="1">
        <a:spcBef>
          <a:spcPct val="20000"/>
        </a:spcBef>
        <a:buFont typeface="Arial" pitchFamily="34" charset="0"/>
        <a:buChar char="•"/>
        <a:defRPr sz="8200" kern="1200">
          <a:solidFill>
            <a:schemeClr val="tx1"/>
          </a:solidFill>
          <a:latin typeface="+mn-lt"/>
          <a:ea typeface="+mn-ea"/>
          <a:cs typeface="+mn-cs"/>
        </a:defRPr>
      </a:lvl3pPr>
      <a:lvl4pPr marL="548628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4pPr>
      <a:lvl5pPr marL="705379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5pPr>
      <a:lvl6pPr marL="862130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881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632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383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9pPr>
    </p:bodyStyle>
    <p:other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JPG"/><Relationship Id="rId10" Type="http://schemas.openxmlformats.org/officeDocument/2006/relationships/image" Target="../media/image10.png"/><Relationship Id="rId4" Type="http://schemas.openxmlformats.org/officeDocument/2006/relationships/image" Target="../media/image4.JP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9000"/>
            <a:lum/>
          </a:blip>
          <a:srcRect/>
          <a:stretch>
            <a:fillRect/>
          </a:stretch>
        </a:blipFill>
        <a:effectLst/>
      </p:bgPr>
    </p:bg>
    <p:spTree>
      <p:nvGrpSpPr>
        <p:cNvPr id="1" name=""/>
        <p:cNvGrpSpPr/>
        <p:nvPr/>
      </p:nvGrpSpPr>
      <p:grpSpPr>
        <a:xfrm>
          <a:off x="0" y="0"/>
          <a:ext cx="0" cy="0"/>
          <a:chOff x="0" y="0"/>
          <a:chExt cx="0" cy="0"/>
        </a:xfrm>
      </p:grpSpPr>
      <p:sp>
        <p:nvSpPr>
          <p:cNvPr id="219" name="Text Box 2"/>
          <p:cNvSpPr txBox="1">
            <a:spLocks noChangeArrowheads="1"/>
          </p:cNvSpPr>
          <p:nvPr/>
        </p:nvSpPr>
        <p:spPr bwMode="auto">
          <a:xfrm>
            <a:off x="228600" y="-228600"/>
            <a:ext cx="32461200" cy="1614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380985" tIns="380985" rIns="380985" bIns="380985">
            <a:spAutoFit/>
          </a:bodyPr>
          <a:lstStyle>
            <a:lvl1pPr defTabSz="908050">
              <a:defRPr sz="3300" b="1">
                <a:solidFill>
                  <a:srgbClr val="003399"/>
                </a:solidFill>
                <a:latin typeface="Arial" panose="020B0604020202020204" pitchFamily="34" charset="0"/>
              </a:defRPr>
            </a:lvl1pPr>
            <a:lvl2pPr marL="742950" indent="-285750" defTabSz="908050">
              <a:defRPr sz="3300" b="1">
                <a:solidFill>
                  <a:srgbClr val="003399"/>
                </a:solidFill>
                <a:latin typeface="Arial" panose="020B0604020202020204" pitchFamily="34" charset="0"/>
              </a:defRPr>
            </a:lvl2pPr>
            <a:lvl3pPr marL="1143000" indent="-228600" defTabSz="908050">
              <a:defRPr sz="3300" b="1">
                <a:solidFill>
                  <a:srgbClr val="003399"/>
                </a:solidFill>
                <a:latin typeface="Arial" panose="020B0604020202020204" pitchFamily="34" charset="0"/>
              </a:defRPr>
            </a:lvl3pPr>
            <a:lvl4pPr marL="1600200" indent="-228600" defTabSz="908050">
              <a:defRPr sz="3300" b="1">
                <a:solidFill>
                  <a:srgbClr val="003399"/>
                </a:solidFill>
                <a:latin typeface="Arial" panose="020B0604020202020204" pitchFamily="34" charset="0"/>
              </a:defRPr>
            </a:lvl4pPr>
            <a:lvl5pPr marL="2057400" indent="-228600" defTabSz="908050">
              <a:defRPr sz="33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33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33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33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3300" b="1">
                <a:solidFill>
                  <a:srgbClr val="003399"/>
                </a:solidFill>
                <a:latin typeface="Arial" panose="020B0604020202020204" pitchFamily="34" charset="0"/>
              </a:defRPr>
            </a:lvl9pPr>
          </a:lstStyle>
          <a:p>
            <a:pPr algn="ctr"/>
            <a:r>
              <a:rPr lang="en-US" altLang="en-US" sz="5500" dirty="0">
                <a:solidFill>
                  <a:srgbClr val="002554"/>
                </a:solidFill>
              </a:rPr>
              <a:t>Suspicious Movement: The Game</a:t>
            </a:r>
          </a:p>
        </p:txBody>
      </p:sp>
      <p:sp>
        <p:nvSpPr>
          <p:cNvPr id="221" name="Text Box 96"/>
          <p:cNvSpPr txBox="1">
            <a:spLocks noChangeArrowheads="1"/>
          </p:cNvSpPr>
          <p:nvPr/>
        </p:nvSpPr>
        <p:spPr bwMode="auto">
          <a:xfrm>
            <a:off x="6257925" y="990600"/>
            <a:ext cx="20574000" cy="2430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349211" tIns="37721" rIns="349211" bIns="37721">
            <a:spAutoFit/>
          </a:bodyPr>
          <a:lstStyle>
            <a:lvl1pPr defTabSz="908050">
              <a:defRPr sz="3300" b="1">
                <a:solidFill>
                  <a:srgbClr val="003399"/>
                </a:solidFill>
                <a:latin typeface="Arial" panose="020B0604020202020204" pitchFamily="34" charset="0"/>
              </a:defRPr>
            </a:lvl1pPr>
            <a:lvl2pPr marL="742950" indent="-285750" defTabSz="908050">
              <a:defRPr sz="3300" b="1">
                <a:solidFill>
                  <a:srgbClr val="003399"/>
                </a:solidFill>
                <a:latin typeface="Arial" panose="020B0604020202020204" pitchFamily="34" charset="0"/>
              </a:defRPr>
            </a:lvl2pPr>
            <a:lvl3pPr marL="1143000" indent="-228600" defTabSz="908050">
              <a:defRPr sz="3300" b="1">
                <a:solidFill>
                  <a:srgbClr val="003399"/>
                </a:solidFill>
                <a:latin typeface="Arial" panose="020B0604020202020204" pitchFamily="34" charset="0"/>
              </a:defRPr>
            </a:lvl3pPr>
            <a:lvl4pPr marL="1600200" indent="-228600" defTabSz="908050">
              <a:defRPr sz="3300" b="1">
                <a:solidFill>
                  <a:srgbClr val="003399"/>
                </a:solidFill>
                <a:latin typeface="Arial" panose="020B0604020202020204" pitchFamily="34" charset="0"/>
              </a:defRPr>
            </a:lvl4pPr>
            <a:lvl5pPr marL="2057400" indent="-228600" defTabSz="908050">
              <a:defRPr sz="33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33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33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33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3300" b="1">
                <a:solidFill>
                  <a:srgbClr val="003399"/>
                </a:solidFill>
                <a:latin typeface="Arial" panose="020B0604020202020204" pitchFamily="34" charset="0"/>
              </a:defRPr>
            </a:lvl9pPr>
          </a:lstStyle>
          <a:p>
            <a:pPr algn="ctr"/>
            <a:r>
              <a:rPr lang="en-US" altLang="en-US" dirty="0">
                <a:solidFill>
                  <a:schemeClr val="tx1"/>
                </a:solidFill>
              </a:rPr>
              <a:t>Angela Ku, Noah </a:t>
            </a:r>
            <a:r>
              <a:rPr lang="en-US" altLang="en-US" dirty="0" err="1">
                <a:solidFill>
                  <a:schemeClr val="tx1"/>
                </a:solidFill>
              </a:rPr>
              <a:t>Zbinden</a:t>
            </a:r>
            <a:r>
              <a:rPr lang="en-US" altLang="en-US" dirty="0">
                <a:solidFill>
                  <a:schemeClr val="tx1"/>
                </a:solidFill>
              </a:rPr>
              <a:t>, Jelaiya Jacob, Nick Moreno, Jay Robinson</a:t>
            </a:r>
          </a:p>
          <a:p>
            <a:pPr algn="ctr"/>
            <a:r>
              <a:rPr lang="en-US" altLang="en-US" sz="3000" dirty="0">
                <a:solidFill>
                  <a:schemeClr val="tx1"/>
                </a:solidFill>
              </a:rPr>
              <a:t>EGR302-C, Dr. </a:t>
            </a:r>
            <a:r>
              <a:rPr lang="en-US" altLang="en-US" sz="3000" dirty="0" err="1">
                <a:solidFill>
                  <a:schemeClr val="tx1"/>
                </a:solidFill>
              </a:rPr>
              <a:t>Im</a:t>
            </a:r>
            <a:endParaRPr lang="en-US" altLang="en-US" sz="3000" dirty="0">
              <a:solidFill>
                <a:schemeClr val="tx1"/>
              </a:solidFill>
            </a:endParaRPr>
          </a:p>
          <a:p>
            <a:pPr algn="ctr"/>
            <a:r>
              <a:rPr lang="en-US" altLang="en-US" sz="3000" dirty="0">
                <a:solidFill>
                  <a:schemeClr val="tx1"/>
                </a:solidFill>
              </a:rPr>
              <a:t>Department of Computing, Software, and Data Sciences</a:t>
            </a:r>
          </a:p>
          <a:p>
            <a:pPr algn="ctr"/>
            <a:r>
              <a:rPr lang="en-US" altLang="en-US" sz="3000" dirty="0">
                <a:solidFill>
                  <a:schemeClr val="tx1"/>
                </a:solidFill>
              </a:rPr>
              <a:t>Gordon and Jill Bourns College of Engineering</a:t>
            </a:r>
          </a:p>
          <a:p>
            <a:pPr algn="ctr"/>
            <a:r>
              <a:rPr lang="en-US" altLang="en-US" sz="3000" dirty="0">
                <a:solidFill>
                  <a:schemeClr val="tx1"/>
                </a:solidFill>
              </a:rPr>
              <a:t>California Baptist University</a:t>
            </a:r>
          </a:p>
        </p:txBody>
      </p:sp>
      <p:sp>
        <p:nvSpPr>
          <p:cNvPr id="222" name="Text Box 3"/>
          <p:cNvSpPr txBox="1">
            <a:spLocks noChangeArrowheads="1"/>
          </p:cNvSpPr>
          <p:nvPr/>
        </p:nvSpPr>
        <p:spPr bwMode="auto">
          <a:xfrm>
            <a:off x="206375" y="3501768"/>
            <a:ext cx="15708313" cy="3584832"/>
          </a:xfrm>
          <a:prstGeom prst="rect">
            <a:avLst/>
          </a:prstGeom>
          <a:solidFill>
            <a:schemeClr val="bg1">
              <a:alpha val="61000"/>
            </a:schemeClr>
          </a:solidFill>
          <a:ln>
            <a:noFill/>
          </a:ln>
          <a:effectLst/>
          <a:extLst/>
        </p:spPr>
        <p:txBody>
          <a:bodyPr lIns="380985" tIns="37721" rIns="190492" bIns="37721">
            <a:spAutoFit/>
          </a:bodyPr>
          <a:lstStyle>
            <a:lvl1pPr defTabSz="908050">
              <a:tabLst>
                <a:tab pos="914400" algn="l"/>
              </a:tabLst>
              <a:defRPr sz="3300" b="1">
                <a:solidFill>
                  <a:srgbClr val="003399"/>
                </a:solidFill>
                <a:latin typeface="Arial" panose="020B0604020202020204" pitchFamily="34" charset="0"/>
              </a:defRPr>
            </a:lvl1pPr>
            <a:lvl2pPr marL="742950" indent="-285750" defTabSz="908050">
              <a:tabLst>
                <a:tab pos="914400" algn="l"/>
              </a:tabLst>
              <a:defRPr sz="3300" b="1">
                <a:solidFill>
                  <a:srgbClr val="003399"/>
                </a:solidFill>
                <a:latin typeface="Arial" panose="020B0604020202020204" pitchFamily="34" charset="0"/>
              </a:defRPr>
            </a:lvl2pPr>
            <a:lvl3pPr marL="1143000" indent="-228600" defTabSz="908050">
              <a:tabLst>
                <a:tab pos="914400" algn="l"/>
              </a:tabLst>
              <a:defRPr sz="3300" b="1">
                <a:solidFill>
                  <a:srgbClr val="003399"/>
                </a:solidFill>
                <a:latin typeface="Arial" panose="020B0604020202020204" pitchFamily="34" charset="0"/>
              </a:defRPr>
            </a:lvl3pPr>
            <a:lvl4pPr marL="1600200" indent="-228600" defTabSz="908050">
              <a:tabLst>
                <a:tab pos="914400" algn="l"/>
              </a:tabLst>
              <a:defRPr sz="3300" b="1">
                <a:solidFill>
                  <a:srgbClr val="003399"/>
                </a:solidFill>
                <a:latin typeface="Arial" panose="020B0604020202020204" pitchFamily="34" charset="0"/>
              </a:defRPr>
            </a:lvl4pPr>
            <a:lvl5pPr marL="2057400" indent="-228600" defTabSz="908050">
              <a:tabLst>
                <a:tab pos="914400" algn="l"/>
              </a:tabLst>
              <a:defRPr sz="33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9pPr>
          </a:lstStyle>
          <a:p>
            <a:r>
              <a:rPr lang="en-US" altLang="en-US" dirty="0">
                <a:solidFill>
                  <a:srgbClr val="0A3A80"/>
                </a:solidFill>
              </a:rPr>
              <a:t>Synopsis and Game Description </a:t>
            </a:r>
          </a:p>
          <a:p>
            <a:pPr>
              <a:spcBef>
                <a:spcPct val="25000"/>
              </a:spcBef>
            </a:pPr>
            <a:r>
              <a:rPr lang="en-US" sz="3000" dirty="0">
                <a:solidFill>
                  <a:schemeClr val="tx1"/>
                </a:solidFill>
              </a:rPr>
              <a:t>Suspicious Movement is a spinoff on a traditional roleplaying game—the theme for this edition is spies. Players will work on different spy teams to defeat the other team in an epic, multilayered unique game experience. Collecting information, tactical movement, chasing and hiding, teamwork, and suspicion are all elements you will find while playing this game. </a:t>
            </a:r>
            <a:endParaRPr lang="en-US" altLang="en-US" sz="3000" dirty="0">
              <a:solidFill>
                <a:schemeClr val="tx1"/>
              </a:solidFill>
            </a:endParaRPr>
          </a:p>
          <a:p>
            <a:pPr>
              <a:spcBef>
                <a:spcPct val="25000"/>
              </a:spcBef>
            </a:pPr>
            <a:endParaRPr lang="en-US" altLang="en-US" sz="3000" dirty="0"/>
          </a:p>
        </p:txBody>
      </p:sp>
      <p:sp>
        <p:nvSpPr>
          <p:cNvPr id="225" name="Text Box 304"/>
          <p:cNvSpPr txBox="1">
            <a:spLocks noChangeArrowheads="1"/>
          </p:cNvSpPr>
          <p:nvPr/>
        </p:nvSpPr>
        <p:spPr bwMode="auto">
          <a:xfrm>
            <a:off x="206375" y="7320966"/>
            <a:ext cx="15719425" cy="5354547"/>
          </a:xfrm>
          <a:prstGeom prst="rect">
            <a:avLst/>
          </a:prstGeom>
          <a:solidFill>
            <a:schemeClr val="bg1">
              <a:alpha val="61000"/>
            </a:schemeClr>
          </a:solidFill>
          <a:ln>
            <a:noFill/>
          </a:ln>
          <a:effectLst/>
          <a:extLst/>
        </p:spPr>
        <p:txBody>
          <a:bodyPr lIns="380985" tIns="37721" rIns="190492" bIns="37721">
            <a:spAutoFit/>
          </a:bodyPr>
          <a:lstStyle>
            <a:lvl1pPr defTabSz="908050">
              <a:tabLst>
                <a:tab pos="914400" algn="l"/>
              </a:tabLst>
              <a:defRPr sz="3300" b="1">
                <a:solidFill>
                  <a:srgbClr val="003399"/>
                </a:solidFill>
                <a:latin typeface="Arial" panose="020B0604020202020204" pitchFamily="34" charset="0"/>
              </a:defRPr>
            </a:lvl1pPr>
            <a:lvl2pPr marL="742950" indent="-285750" defTabSz="908050">
              <a:tabLst>
                <a:tab pos="914400" algn="l"/>
              </a:tabLst>
              <a:defRPr sz="3300" b="1">
                <a:solidFill>
                  <a:srgbClr val="003399"/>
                </a:solidFill>
                <a:latin typeface="Arial" panose="020B0604020202020204" pitchFamily="34" charset="0"/>
              </a:defRPr>
            </a:lvl2pPr>
            <a:lvl3pPr marL="1143000" indent="-228600" defTabSz="908050">
              <a:tabLst>
                <a:tab pos="914400" algn="l"/>
              </a:tabLst>
              <a:defRPr sz="3300" b="1">
                <a:solidFill>
                  <a:srgbClr val="003399"/>
                </a:solidFill>
                <a:latin typeface="Arial" panose="020B0604020202020204" pitchFamily="34" charset="0"/>
              </a:defRPr>
            </a:lvl3pPr>
            <a:lvl4pPr marL="1600200" indent="-228600" defTabSz="908050">
              <a:tabLst>
                <a:tab pos="914400" algn="l"/>
              </a:tabLst>
              <a:defRPr sz="3300" b="1">
                <a:solidFill>
                  <a:srgbClr val="003399"/>
                </a:solidFill>
                <a:latin typeface="Arial" panose="020B0604020202020204" pitchFamily="34" charset="0"/>
              </a:defRPr>
            </a:lvl4pPr>
            <a:lvl5pPr marL="2057400" indent="-228600" defTabSz="908050">
              <a:tabLst>
                <a:tab pos="914400" algn="l"/>
              </a:tabLst>
              <a:defRPr sz="33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9pPr>
          </a:lstStyle>
          <a:p>
            <a:r>
              <a:rPr lang="en-US" altLang="en-US" sz="2800" dirty="0">
                <a:solidFill>
                  <a:srgbClr val="0A3A80"/>
                </a:solidFill>
              </a:rPr>
              <a:t>How Do I Play?</a:t>
            </a:r>
          </a:p>
          <a:p>
            <a:pPr marL="457200" lvl="0" indent="-457200">
              <a:buFont typeface="Wingdings" panose="05000000000000000000" pitchFamily="2" charset="2"/>
              <a:buChar char="ü"/>
            </a:pPr>
            <a:r>
              <a:rPr lang="en-US" sz="2800" dirty="0">
                <a:solidFill>
                  <a:schemeClr val="tx1"/>
                </a:solidFill>
                <a:cs typeface="Arial" panose="020B0604020202020204" pitchFamily="34" charset="0"/>
              </a:rPr>
              <a:t>Define specific and fair boundaries in a building or large area. Make sure there are places to hide!</a:t>
            </a:r>
          </a:p>
          <a:p>
            <a:pPr marL="457200" lvl="0" indent="-457200">
              <a:buFont typeface="Wingdings" panose="05000000000000000000" pitchFamily="2" charset="2"/>
              <a:buChar char="ü"/>
            </a:pPr>
            <a:r>
              <a:rPr lang="en-US" sz="2800" dirty="0">
                <a:solidFill>
                  <a:schemeClr val="tx1"/>
                </a:solidFill>
                <a:cs typeface="Arial" panose="020B0604020202020204" pitchFamily="34" charset="0"/>
              </a:rPr>
              <a:t>Determine small predetermined clearing (such as a table, a grassy area, etc.) that players will return to in the last stage of the game. </a:t>
            </a:r>
          </a:p>
          <a:p>
            <a:pPr marL="457200" lvl="0" indent="-457200">
              <a:buFont typeface="Wingdings" panose="05000000000000000000" pitchFamily="2" charset="2"/>
              <a:buChar char="ü"/>
            </a:pPr>
            <a:r>
              <a:rPr lang="en-US" sz="2800" dirty="0">
                <a:solidFill>
                  <a:schemeClr val="tx1"/>
                </a:solidFill>
                <a:cs typeface="Arial" panose="020B0604020202020204" pitchFamily="34" charset="0"/>
              </a:rPr>
              <a:t>Make sure you have exactly 6 players; each player must have a mobile device with decent internet connection</a:t>
            </a:r>
          </a:p>
          <a:p>
            <a:pPr marL="457200" lvl="0" indent="-457200">
              <a:buFont typeface="Wingdings" panose="05000000000000000000" pitchFamily="2" charset="2"/>
              <a:buChar char="ü"/>
            </a:pPr>
            <a:r>
              <a:rPr lang="en-US" sz="2800" dirty="0">
                <a:solidFill>
                  <a:schemeClr val="tx1"/>
                </a:solidFill>
                <a:cs typeface="Arial" panose="020B0604020202020204" pitchFamily="34" charset="0"/>
              </a:rPr>
              <a:t>Make sure everyone has joined the lobby by a verbally communicated game code, and then hit Start. Once you hit start, you must spread out! You are </a:t>
            </a:r>
            <a:r>
              <a:rPr lang="en-US" sz="2800" u="sng" dirty="0">
                <a:solidFill>
                  <a:schemeClr val="tx1"/>
                </a:solidFill>
                <a:cs typeface="Arial" panose="020B0604020202020204" pitchFamily="34" charset="0"/>
              </a:rPr>
              <a:t>not</a:t>
            </a:r>
            <a:r>
              <a:rPr lang="en-US" sz="2800" dirty="0">
                <a:solidFill>
                  <a:schemeClr val="tx1"/>
                </a:solidFill>
                <a:cs typeface="Arial" panose="020B0604020202020204" pitchFamily="34" charset="0"/>
              </a:rPr>
              <a:t> allowed to reveal your role to everyone yet until “Phase 1!”</a:t>
            </a:r>
          </a:p>
          <a:p>
            <a:pPr marL="457200" lvl="0" indent="-457200">
              <a:buFont typeface="Wingdings" panose="05000000000000000000" pitchFamily="2" charset="2"/>
              <a:buChar char="ü"/>
            </a:pPr>
            <a:r>
              <a:rPr lang="en-US" sz="2800" dirty="0">
                <a:solidFill>
                  <a:schemeClr val="tx1"/>
                </a:solidFill>
                <a:cs typeface="Arial" panose="020B0604020202020204" pitchFamily="34" charset="0"/>
              </a:rPr>
              <a:t>Rules: No text or phone communication is allowed in the duration of this game. </a:t>
            </a:r>
          </a:p>
          <a:p>
            <a:pPr>
              <a:spcBef>
                <a:spcPct val="25000"/>
              </a:spcBef>
            </a:pPr>
            <a:endParaRPr lang="en-US" altLang="en-US" sz="2800" dirty="0"/>
          </a:p>
        </p:txBody>
      </p:sp>
      <p:sp>
        <p:nvSpPr>
          <p:cNvPr id="227" name="Text Box 401"/>
          <p:cNvSpPr txBox="1">
            <a:spLocks noChangeArrowheads="1"/>
          </p:cNvSpPr>
          <p:nvPr/>
        </p:nvSpPr>
        <p:spPr bwMode="auto">
          <a:xfrm>
            <a:off x="16916400" y="15316489"/>
            <a:ext cx="15655925" cy="3200111"/>
          </a:xfrm>
          <a:prstGeom prst="rect">
            <a:avLst/>
          </a:prstGeom>
          <a:solidFill>
            <a:schemeClr val="bg1">
              <a:alpha val="61000"/>
            </a:schemeClr>
          </a:solidFill>
          <a:ln>
            <a:noFill/>
          </a:ln>
          <a:effectLst/>
          <a:extLst/>
        </p:spPr>
        <p:txBody>
          <a:bodyPr lIns="190492" tIns="37721" rIns="380985" bIns="37721">
            <a:spAutoFit/>
          </a:bodyPr>
          <a:lstStyle>
            <a:lvl1pPr defTabSz="908050">
              <a:tabLst>
                <a:tab pos="914400" algn="l"/>
              </a:tabLst>
              <a:defRPr sz="3300" b="1">
                <a:solidFill>
                  <a:srgbClr val="003399"/>
                </a:solidFill>
                <a:latin typeface="Arial" panose="020B0604020202020204" pitchFamily="34" charset="0"/>
              </a:defRPr>
            </a:lvl1pPr>
            <a:lvl2pPr marL="742950" indent="-285750" defTabSz="908050">
              <a:tabLst>
                <a:tab pos="914400" algn="l"/>
              </a:tabLst>
              <a:defRPr sz="3300" b="1">
                <a:solidFill>
                  <a:srgbClr val="003399"/>
                </a:solidFill>
                <a:latin typeface="Arial" panose="020B0604020202020204" pitchFamily="34" charset="0"/>
              </a:defRPr>
            </a:lvl2pPr>
            <a:lvl3pPr marL="1143000" indent="-228600" defTabSz="908050">
              <a:tabLst>
                <a:tab pos="914400" algn="l"/>
              </a:tabLst>
              <a:defRPr sz="3300" b="1">
                <a:solidFill>
                  <a:srgbClr val="003399"/>
                </a:solidFill>
                <a:latin typeface="Arial" panose="020B0604020202020204" pitchFamily="34" charset="0"/>
              </a:defRPr>
            </a:lvl3pPr>
            <a:lvl4pPr marL="1600200" indent="-228600" defTabSz="908050">
              <a:tabLst>
                <a:tab pos="914400" algn="l"/>
              </a:tabLst>
              <a:defRPr sz="3300" b="1">
                <a:solidFill>
                  <a:srgbClr val="003399"/>
                </a:solidFill>
                <a:latin typeface="Arial" panose="020B0604020202020204" pitchFamily="34" charset="0"/>
              </a:defRPr>
            </a:lvl4pPr>
            <a:lvl5pPr marL="2057400" indent="-228600" defTabSz="908050">
              <a:tabLst>
                <a:tab pos="914400" algn="l"/>
              </a:tabLst>
              <a:defRPr sz="33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9pPr>
          </a:lstStyle>
          <a:p>
            <a:r>
              <a:rPr lang="en-US" altLang="en-US" dirty="0">
                <a:solidFill>
                  <a:srgbClr val="000066"/>
                </a:solidFill>
              </a:rPr>
              <a:t>Conclusion </a:t>
            </a:r>
          </a:p>
          <a:p>
            <a:r>
              <a:rPr lang="en-US" altLang="en-US" sz="3000" b="0" dirty="0">
                <a:solidFill>
                  <a:schemeClr val="tx1"/>
                </a:solidFill>
              </a:rPr>
              <a:t>	</a:t>
            </a:r>
            <a:r>
              <a:rPr lang="en-US" altLang="en-US" sz="2800" dirty="0">
                <a:solidFill>
                  <a:schemeClr val="tx1"/>
                </a:solidFill>
              </a:rPr>
              <a:t>Our game has encouraged the face-to-face interaction that has been lacking in our present era of technology. We took advantage of mobile devices that tend to take away from socializing to instead help build a fun, communicative environment among players. With the game being heavily based on social interaction, we hope that this will shed a positive light on how technology is capable of bringing individuals together rather than separating them. </a:t>
            </a:r>
            <a:endParaRPr lang="en-US" altLang="en-US" sz="2800" dirty="0"/>
          </a:p>
        </p:txBody>
      </p:sp>
      <p:sp>
        <p:nvSpPr>
          <p:cNvPr id="228" name="Text Box 402"/>
          <p:cNvSpPr txBox="1">
            <a:spLocks noChangeArrowheads="1"/>
          </p:cNvSpPr>
          <p:nvPr/>
        </p:nvSpPr>
        <p:spPr bwMode="auto">
          <a:xfrm>
            <a:off x="16827500" y="3429000"/>
            <a:ext cx="15709900" cy="4492772"/>
          </a:xfrm>
          <a:prstGeom prst="rect">
            <a:avLst/>
          </a:prstGeom>
          <a:solidFill>
            <a:schemeClr val="bg1">
              <a:alpha val="61000"/>
            </a:schemeClr>
          </a:solidFill>
          <a:ln w="9525">
            <a:solidFill>
              <a:schemeClr val="bg1"/>
            </a:solidFill>
            <a:miter lim="800000"/>
            <a:headEnd/>
            <a:tailEnd/>
          </a:ln>
          <a:effectLst/>
          <a:extLst/>
        </p:spPr>
        <p:txBody>
          <a:bodyPr lIns="190492" tIns="37721" rIns="380985" bIns="37721">
            <a:spAutoFit/>
          </a:bodyPr>
          <a:lstStyle>
            <a:lvl1pPr defTabSz="908050">
              <a:tabLst>
                <a:tab pos="914400" algn="l"/>
              </a:tabLst>
              <a:defRPr sz="3300" b="1">
                <a:solidFill>
                  <a:srgbClr val="003399"/>
                </a:solidFill>
                <a:latin typeface="Arial" panose="020B0604020202020204" pitchFamily="34" charset="0"/>
              </a:defRPr>
            </a:lvl1pPr>
            <a:lvl2pPr marL="742950" indent="-285750" defTabSz="908050">
              <a:tabLst>
                <a:tab pos="914400" algn="l"/>
              </a:tabLst>
              <a:defRPr sz="3300" b="1">
                <a:solidFill>
                  <a:srgbClr val="003399"/>
                </a:solidFill>
                <a:latin typeface="Arial" panose="020B0604020202020204" pitchFamily="34" charset="0"/>
              </a:defRPr>
            </a:lvl2pPr>
            <a:lvl3pPr marL="1143000" indent="-228600" defTabSz="908050">
              <a:tabLst>
                <a:tab pos="914400" algn="l"/>
              </a:tabLst>
              <a:defRPr sz="3300" b="1">
                <a:solidFill>
                  <a:srgbClr val="003399"/>
                </a:solidFill>
                <a:latin typeface="Arial" panose="020B0604020202020204" pitchFamily="34" charset="0"/>
              </a:defRPr>
            </a:lvl3pPr>
            <a:lvl4pPr marL="1600200" indent="-228600" defTabSz="908050">
              <a:tabLst>
                <a:tab pos="914400" algn="l"/>
              </a:tabLst>
              <a:defRPr sz="3300" b="1">
                <a:solidFill>
                  <a:srgbClr val="003399"/>
                </a:solidFill>
                <a:latin typeface="Arial" panose="020B0604020202020204" pitchFamily="34" charset="0"/>
              </a:defRPr>
            </a:lvl4pPr>
            <a:lvl5pPr marL="2057400" indent="-228600" defTabSz="908050">
              <a:tabLst>
                <a:tab pos="914400" algn="l"/>
              </a:tabLst>
              <a:defRPr sz="33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3300" b="1">
                <a:solidFill>
                  <a:srgbClr val="003399"/>
                </a:solidFill>
                <a:latin typeface="Arial" panose="020B0604020202020204" pitchFamily="34" charset="0"/>
              </a:defRPr>
            </a:lvl9pPr>
          </a:lstStyle>
          <a:p>
            <a:r>
              <a:rPr lang="en-US" altLang="en-US" dirty="0">
                <a:solidFill>
                  <a:srgbClr val="000066"/>
                </a:solidFill>
              </a:rPr>
              <a:t>How Do We Win?</a:t>
            </a:r>
            <a:endParaRPr lang="en-US" altLang="en-US" sz="2800" dirty="0">
              <a:solidFill>
                <a:schemeClr val="tx1"/>
              </a:solidFill>
            </a:endParaRPr>
          </a:p>
          <a:p>
            <a:pPr marL="457200" indent="-457200">
              <a:buFont typeface="Wingdings" panose="05000000000000000000" pitchFamily="2" charset="2"/>
              <a:buChar char="ü"/>
            </a:pPr>
            <a:r>
              <a:rPr lang="en-US" altLang="en-US" sz="2800" dirty="0">
                <a:solidFill>
                  <a:schemeClr val="tx1"/>
                </a:solidFill>
              </a:rPr>
              <a:t>This game is split into 3 phases—make sure to read the instructions and play each phase to your team’s advantage! </a:t>
            </a:r>
          </a:p>
          <a:p>
            <a:pPr marL="457200" indent="-457200">
              <a:buFont typeface="Wingdings" panose="05000000000000000000" pitchFamily="2" charset="2"/>
              <a:buChar char="ü"/>
            </a:pPr>
            <a:r>
              <a:rPr lang="en-US" altLang="en-US" sz="2800" dirty="0">
                <a:solidFill>
                  <a:schemeClr val="tx1"/>
                </a:solidFill>
              </a:rPr>
              <a:t>Be the last person standing on your team! At the end of the game, the player with the most “health points” wins!</a:t>
            </a:r>
            <a:endParaRPr lang="en-US" sz="2800" dirty="0">
              <a:solidFill>
                <a:schemeClr val="tx1"/>
              </a:solidFill>
              <a:cs typeface="Arial" panose="020B0604020202020204" pitchFamily="34" charset="0"/>
            </a:endParaRPr>
          </a:p>
          <a:p>
            <a:pPr marL="457200" lvl="0" indent="-457200">
              <a:buFont typeface="Wingdings" panose="05000000000000000000" pitchFamily="2" charset="2"/>
              <a:buChar char="ü"/>
            </a:pPr>
            <a:r>
              <a:rPr lang="en-US" sz="2800" dirty="0">
                <a:solidFill>
                  <a:schemeClr val="tx1"/>
                </a:solidFill>
                <a:cs typeface="Arial" panose="020B0604020202020204" pitchFamily="34" charset="0"/>
              </a:rPr>
              <a:t>Make sure to discover who your teammates are (It will make the game easier.)</a:t>
            </a:r>
          </a:p>
          <a:p>
            <a:pPr marL="457200" lvl="0" indent="-457200">
              <a:buFont typeface="Wingdings" panose="05000000000000000000" pitchFamily="2" charset="2"/>
              <a:buChar char="ü"/>
            </a:pPr>
            <a:r>
              <a:rPr lang="en-US" sz="2800" dirty="0">
                <a:solidFill>
                  <a:schemeClr val="tx1"/>
                </a:solidFill>
                <a:cs typeface="Arial" panose="020B0604020202020204" pitchFamily="34" charset="0"/>
              </a:rPr>
              <a:t>Don’t cheat—even in gaming we value honesty and good spirit!</a:t>
            </a:r>
          </a:p>
          <a:p>
            <a:pPr marL="457200" lvl="0" indent="-457200">
              <a:buFont typeface="Wingdings" panose="05000000000000000000" pitchFamily="2" charset="2"/>
              <a:buChar char="ü"/>
            </a:pPr>
            <a:r>
              <a:rPr lang="en-US" sz="2800" dirty="0">
                <a:solidFill>
                  <a:schemeClr val="tx1"/>
                </a:solidFill>
                <a:cs typeface="Arial" panose="020B0604020202020204" pitchFamily="34" charset="0"/>
              </a:rPr>
              <a:t>Play safe or aggressively—you get to chose your playstyle! </a:t>
            </a:r>
          </a:p>
          <a:p>
            <a:pPr marL="457200" lvl="0" indent="-457200">
              <a:buFont typeface="Wingdings" panose="05000000000000000000" pitchFamily="2" charset="2"/>
              <a:buChar char="ü"/>
            </a:pPr>
            <a:r>
              <a:rPr lang="en-US" sz="2800" dirty="0">
                <a:solidFill>
                  <a:schemeClr val="tx1"/>
                </a:solidFill>
                <a:cs typeface="Arial" panose="020B0604020202020204" pitchFamily="34" charset="0"/>
              </a:rPr>
              <a:t>Don’t reveal your team name to the wrong side. </a:t>
            </a:r>
          </a:p>
          <a:p>
            <a:pPr>
              <a:spcBef>
                <a:spcPct val="25000"/>
              </a:spcBef>
            </a:pPr>
            <a:endParaRPr lang="en-US" altLang="en-US" sz="2400" dirty="0"/>
          </a:p>
        </p:txBody>
      </p:sp>
      <p:sp>
        <p:nvSpPr>
          <p:cNvPr id="229" name="Text Box 443"/>
          <p:cNvSpPr txBox="1">
            <a:spLocks noChangeArrowheads="1"/>
          </p:cNvSpPr>
          <p:nvPr/>
        </p:nvSpPr>
        <p:spPr bwMode="auto">
          <a:xfrm>
            <a:off x="18056225" y="14671675"/>
            <a:ext cx="13716000" cy="492125"/>
          </a:xfrm>
          <a:prstGeom prst="rect">
            <a:avLst/>
          </a:prstGeom>
          <a:solidFill>
            <a:schemeClr val="bg1">
              <a:alpha val="61000"/>
            </a:schemeClr>
          </a:solidFill>
          <a:ln>
            <a:noFill/>
          </a:ln>
          <a:effectLst/>
          <a:extLst/>
        </p:spPr>
        <p:txBody>
          <a:bodyPr lIns="349211" tIns="37721" rIns="349211" bIns="37721">
            <a:spAutoFit/>
          </a:bodyPr>
          <a:lstStyle>
            <a:lvl1pPr defTabSz="908050">
              <a:defRPr sz="3300" b="1">
                <a:solidFill>
                  <a:srgbClr val="003399"/>
                </a:solidFill>
                <a:latin typeface="Arial" panose="020B0604020202020204" pitchFamily="34" charset="0"/>
              </a:defRPr>
            </a:lvl1pPr>
            <a:lvl2pPr marL="742950" indent="-285750" defTabSz="908050">
              <a:defRPr sz="3300" b="1">
                <a:solidFill>
                  <a:srgbClr val="003399"/>
                </a:solidFill>
                <a:latin typeface="Arial" panose="020B0604020202020204" pitchFamily="34" charset="0"/>
              </a:defRPr>
            </a:lvl2pPr>
            <a:lvl3pPr marL="1143000" indent="-228600" defTabSz="908050">
              <a:defRPr sz="3300" b="1">
                <a:solidFill>
                  <a:srgbClr val="003399"/>
                </a:solidFill>
                <a:latin typeface="Arial" panose="020B0604020202020204" pitchFamily="34" charset="0"/>
              </a:defRPr>
            </a:lvl3pPr>
            <a:lvl4pPr marL="1600200" indent="-228600" defTabSz="908050">
              <a:defRPr sz="3300" b="1">
                <a:solidFill>
                  <a:srgbClr val="003399"/>
                </a:solidFill>
                <a:latin typeface="Arial" panose="020B0604020202020204" pitchFamily="34" charset="0"/>
              </a:defRPr>
            </a:lvl4pPr>
            <a:lvl5pPr marL="2057400" indent="-228600" defTabSz="908050">
              <a:defRPr sz="33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33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33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33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3300" b="1">
                <a:solidFill>
                  <a:srgbClr val="003399"/>
                </a:solidFill>
                <a:latin typeface="Arial" panose="020B0604020202020204" pitchFamily="34" charset="0"/>
              </a:defRPr>
            </a:lvl9pPr>
          </a:lstStyle>
          <a:p>
            <a:pPr algn="ctr"/>
            <a:r>
              <a:rPr lang="en-US" altLang="en-US" sz="2700" dirty="0">
                <a:solidFill>
                  <a:schemeClr val="tx1"/>
                </a:solidFill>
              </a:rPr>
              <a:t>Figure 2.  Database Schema</a:t>
            </a:r>
          </a:p>
        </p:txBody>
      </p:sp>
      <p:pic>
        <p:nvPicPr>
          <p:cNvPr id="208" name="Picture 20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39951" y="533400"/>
            <a:ext cx="4776516" cy="2405196"/>
          </a:xfrm>
          <a:prstGeom prst="rect">
            <a:avLst/>
          </a:prstGeom>
          <a:solidFill>
            <a:schemeClr val="bg1"/>
          </a:solidFill>
          <a:effectLst>
            <a:softEdge rad="139700"/>
          </a:effectLst>
        </p:spPr>
      </p:pic>
      <p:pic>
        <p:nvPicPr>
          <p:cNvPr id="209" name="Picture 20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889200" y="228600"/>
            <a:ext cx="3012309" cy="3012309"/>
          </a:xfrm>
          <a:prstGeom prst="rect">
            <a:avLst/>
          </a:prstGeom>
          <a:effectLst>
            <a:softEdge rad="241300"/>
          </a:effectLst>
        </p:spPr>
      </p:pic>
      <p:pic>
        <p:nvPicPr>
          <p:cNvPr id="6" name="Picture 5">
            <a:extLst>
              <a:ext uri="{FF2B5EF4-FFF2-40B4-BE49-F238E27FC236}">
                <a16:creationId xmlns:a16="http://schemas.microsoft.com/office/drawing/2014/main" id="{4F4B0E7E-0FDD-4ABF-A6F5-B8643CEEF8DF}"/>
              </a:ext>
            </a:extLst>
          </p:cNvPr>
          <p:cNvPicPr>
            <a:picLocks noChangeAspect="1"/>
          </p:cNvPicPr>
          <p:nvPr/>
        </p:nvPicPr>
        <p:blipFill>
          <a:blip r:embed="rId6"/>
          <a:stretch>
            <a:fillRect/>
          </a:stretch>
        </p:blipFill>
        <p:spPr>
          <a:xfrm>
            <a:off x="8362415" y="15105781"/>
            <a:ext cx="6801385" cy="3868019"/>
          </a:xfrm>
          <a:prstGeom prst="rect">
            <a:avLst/>
          </a:prstGeom>
          <a:ln>
            <a:solidFill>
              <a:schemeClr val="tx1"/>
            </a:solidFill>
          </a:ln>
          <a:effectLst>
            <a:softEdge rad="215900"/>
          </a:effectLst>
        </p:spPr>
      </p:pic>
      <p:pic>
        <p:nvPicPr>
          <p:cNvPr id="10" name="Picture 9">
            <a:extLst>
              <a:ext uri="{FF2B5EF4-FFF2-40B4-BE49-F238E27FC236}">
                <a16:creationId xmlns:a16="http://schemas.microsoft.com/office/drawing/2014/main" id="{8771D3E3-83A8-46AD-8A41-2DFF4176FB3E}"/>
              </a:ext>
            </a:extLst>
          </p:cNvPr>
          <p:cNvPicPr>
            <a:picLocks noChangeAspect="1"/>
          </p:cNvPicPr>
          <p:nvPr/>
        </p:nvPicPr>
        <p:blipFill>
          <a:blip r:embed="rId7"/>
          <a:stretch>
            <a:fillRect/>
          </a:stretch>
        </p:blipFill>
        <p:spPr>
          <a:xfrm>
            <a:off x="789805" y="15183635"/>
            <a:ext cx="7270725" cy="3713965"/>
          </a:xfrm>
          <a:prstGeom prst="rect">
            <a:avLst/>
          </a:prstGeom>
          <a:ln>
            <a:solidFill>
              <a:schemeClr val="tx1"/>
            </a:solidFill>
          </a:ln>
          <a:effectLst>
            <a:softEdge rad="152400"/>
          </a:effectLst>
        </p:spPr>
      </p:pic>
      <p:sp>
        <p:nvSpPr>
          <p:cNvPr id="83" name="Text Box 443">
            <a:extLst>
              <a:ext uri="{FF2B5EF4-FFF2-40B4-BE49-F238E27FC236}">
                <a16:creationId xmlns:a16="http://schemas.microsoft.com/office/drawing/2014/main" id="{6F6E8970-CD64-4A64-BFE5-AA458BA2F7BB}"/>
              </a:ext>
            </a:extLst>
          </p:cNvPr>
          <p:cNvSpPr txBox="1">
            <a:spLocks noChangeArrowheads="1"/>
          </p:cNvSpPr>
          <p:nvPr/>
        </p:nvSpPr>
        <p:spPr bwMode="auto">
          <a:xfrm>
            <a:off x="3899296" y="19167923"/>
            <a:ext cx="8322469" cy="491677"/>
          </a:xfrm>
          <a:prstGeom prst="rect">
            <a:avLst/>
          </a:prstGeom>
          <a:solidFill>
            <a:schemeClr val="bg1">
              <a:alpha val="61000"/>
            </a:schemeClr>
          </a:solidFill>
          <a:ln>
            <a:noFill/>
          </a:ln>
          <a:effectLst/>
          <a:extLst/>
        </p:spPr>
        <p:txBody>
          <a:bodyPr wrap="square" lIns="349211" tIns="37721" rIns="349211" bIns="37721">
            <a:spAutoFit/>
          </a:bodyPr>
          <a:lstStyle>
            <a:lvl1pPr defTabSz="908050">
              <a:defRPr sz="3300" b="1">
                <a:solidFill>
                  <a:srgbClr val="003399"/>
                </a:solidFill>
                <a:latin typeface="Arial" panose="020B0604020202020204" pitchFamily="34" charset="0"/>
              </a:defRPr>
            </a:lvl1pPr>
            <a:lvl2pPr marL="742950" indent="-285750" defTabSz="908050">
              <a:defRPr sz="3300" b="1">
                <a:solidFill>
                  <a:srgbClr val="003399"/>
                </a:solidFill>
                <a:latin typeface="Arial" panose="020B0604020202020204" pitchFamily="34" charset="0"/>
              </a:defRPr>
            </a:lvl2pPr>
            <a:lvl3pPr marL="1143000" indent="-228600" defTabSz="908050">
              <a:defRPr sz="3300" b="1">
                <a:solidFill>
                  <a:srgbClr val="003399"/>
                </a:solidFill>
                <a:latin typeface="Arial" panose="020B0604020202020204" pitchFamily="34" charset="0"/>
              </a:defRPr>
            </a:lvl3pPr>
            <a:lvl4pPr marL="1600200" indent="-228600" defTabSz="908050">
              <a:defRPr sz="3300" b="1">
                <a:solidFill>
                  <a:srgbClr val="003399"/>
                </a:solidFill>
                <a:latin typeface="Arial" panose="020B0604020202020204" pitchFamily="34" charset="0"/>
              </a:defRPr>
            </a:lvl4pPr>
            <a:lvl5pPr marL="2057400" indent="-228600" defTabSz="908050">
              <a:defRPr sz="33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33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33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33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3300" b="1">
                <a:solidFill>
                  <a:srgbClr val="003399"/>
                </a:solidFill>
                <a:latin typeface="Arial" panose="020B0604020202020204" pitchFamily="34" charset="0"/>
              </a:defRPr>
            </a:lvl9pPr>
          </a:lstStyle>
          <a:p>
            <a:pPr algn="ctr"/>
            <a:r>
              <a:rPr lang="en-US" altLang="en-US" sz="2700" dirty="0">
                <a:solidFill>
                  <a:schemeClr val="tx1"/>
                </a:solidFill>
              </a:rPr>
              <a:t>Figure 1. Home and Start Game pages.</a:t>
            </a:r>
          </a:p>
        </p:txBody>
      </p:sp>
      <p:sp>
        <p:nvSpPr>
          <p:cNvPr id="2" name="Rectangle 1">
            <a:extLst>
              <a:ext uri="{FF2B5EF4-FFF2-40B4-BE49-F238E27FC236}">
                <a16:creationId xmlns:a16="http://schemas.microsoft.com/office/drawing/2014/main" id="{0DFB498C-CFB0-46A4-B3B5-4C33FC7AF08B}"/>
              </a:ext>
            </a:extLst>
          </p:cNvPr>
          <p:cNvSpPr/>
          <p:nvPr/>
        </p:nvSpPr>
        <p:spPr>
          <a:xfrm>
            <a:off x="3614490" y="13106400"/>
            <a:ext cx="8074470" cy="1534386"/>
          </a:xfrm>
          <a:prstGeom prst="rect">
            <a:avLst/>
          </a:prstGeom>
          <a:solidFill>
            <a:srgbClr val="0A3A80">
              <a:alpha val="92000"/>
            </a:srgbClr>
          </a:solidFill>
          <a:ln>
            <a:solidFill>
              <a:schemeClr val="bg2"/>
            </a:solid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latin typeface="Arial" panose="020B0604020202020204" pitchFamily="34" charset="0"/>
                <a:cs typeface="Arial" panose="020B0604020202020204" pitchFamily="34" charset="0"/>
              </a:rPr>
              <a:t>Play Now! </a:t>
            </a:r>
          </a:p>
          <a:p>
            <a:pPr algn="ctr"/>
            <a:r>
              <a:rPr lang="en-US" sz="4000" dirty="0">
                <a:latin typeface="Arial" panose="020B0604020202020204" pitchFamily="34" charset="0"/>
                <a:cs typeface="Arial" panose="020B0604020202020204" pitchFamily="34" charset="0"/>
              </a:rPr>
              <a:t>susmov.ga</a:t>
            </a:r>
          </a:p>
        </p:txBody>
      </p:sp>
      <p:sp>
        <p:nvSpPr>
          <p:cNvPr id="19" name="Text Box 95">
            <a:extLst>
              <a:ext uri="{FF2B5EF4-FFF2-40B4-BE49-F238E27FC236}">
                <a16:creationId xmlns:a16="http://schemas.microsoft.com/office/drawing/2014/main" id="{F49BB1B9-7A7D-4DE2-BFFC-3B62211EECCC}"/>
              </a:ext>
            </a:extLst>
          </p:cNvPr>
          <p:cNvSpPr txBox="1">
            <a:spLocks noChangeArrowheads="1"/>
          </p:cNvSpPr>
          <p:nvPr/>
        </p:nvSpPr>
        <p:spPr bwMode="auto">
          <a:xfrm>
            <a:off x="16946563" y="18696664"/>
            <a:ext cx="15667037" cy="1420136"/>
          </a:xfrm>
          <a:prstGeom prst="rect">
            <a:avLst/>
          </a:prstGeom>
          <a:solidFill>
            <a:schemeClr val="bg1">
              <a:alpha val="61000"/>
            </a:schemeClr>
          </a:solidFill>
          <a:ln>
            <a:noFill/>
          </a:ln>
          <a:effectLst/>
          <a:extLst/>
        </p:spPr>
        <p:txBody>
          <a:bodyPr lIns="190492" tIns="37721" rIns="380985" bIns="37721">
            <a:spAutoFit/>
          </a:bodyPr>
          <a:lstStyle>
            <a:lvl1pPr defTabSz="908050">
              <a:defRPr sz="3300" b="1">
                <a:solidFill>
                  <a:srgbClr val="003399"/>
                </a:solidFill>
                <a:latin typeface="Arial" panose="020B0604020202020204" pitchFamily="34" charset="0"/>
              </a:defRPr>
            </a:lvl1pPr>
            <a:lvl2pPr marL="742950" indent="-285750" defTabSz="908050">
              <a:defRPr sz="3300" b="1">
                <a:solidFill>
                  <a:srgbClr val="003399"/>
                </a:solidFill>
                <a:latin typeface="Arial" panose="020B0604020202020204" pitchFamily="34" charset="0"/>
              </a:defRPr>
            </a:lvl2pPr>
            <a:lvl3pPr marL="1143000" indent="-228600" defTabSz="908050">
              <a:defRPr sz="3300" b="1">
                <a:solidFill>
                  <a:srgbClr val="003399"/>
                </a:solidFill>
                <a:latin typeface="Arial" panose="020B0604020202020204" pitchFamily="34" charset="0"/>
              </a:defRPr>
            </a:lvl3pPr>
            <a:lvl4pPr marL="1600200" indent="-228600" defTabSz="908050">
              <a:defRPr sz="3300" b="1">
                <a:solidFill>
                  <a:srgbClr val="003399"/>
                </a:solidFill>
                <a:latin typeface="Arial" panose="020B0604020202020204" pitchFamily="34" charset="0"/>
              </a:defRPr>
            </a:lvl4pPr>
            <a:lvl5pPr marL="2057400" indent="-228600" defTabSz="908050">
              <a:defRPr sz="33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33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33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33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3300" b="1">
                <a:solidFill>
                  <a:srgbClr val="003399"/>
                </a:solidFill>
                <a:latin typeface="Arial" panose="020B0604020202020204" pitchFamily="34" charset="0"/>
              </a:defRPr>
            </a:lvl9pPr>
          </a:lstStyle>
          <a:p>
            <a:r>
              <a:rPr lang="en-US" altLang="en-US" sz="2800" dirty="0">
                <a:solidFill>
                  <a:srgbClr val="000066"/>
                </a:solidFill>
              </a:rPr>
              <a:t>Acknowledgments </a:t>
            </a:r>
          </a:p>
          <a:p>
            <a:pPr algn="just">
              <a:spcBef>
                <a:spcPts val="1000"/>
              </a:spcBef>
            </a:pPr>
            <a:r>
              <a:rPr lang="en-US" altLang="en-US" sz="2700" dirty="0">
                <a:solidFill>
                  <a:schemeClr val="tx1"/>
                </a:solidFill>
              </a:rPr>
              <a:t>	</a:t>
            </a:r>
            <a:r>
              <a:rPr lang="en-US" altLang="en-US" sz="2400" dirty="0">
                <a:solidFill>
                  <a:schemeClr val="tx1"/>
                </a:solidFill>
              </a:rPr>
              <a:t>We would like to acknowledge our professor, Dr. </a:t>
            </a:r>
            <a:r>
              <a:rPr lang="en-US" altLang="en-US" sz="2400" dirty="0" err="1">
                <a:solidFill>
                  <a:schemeClr val="tx1"/>
                </a:solidFill>
              </a:rPr>
              <a:t>Im</a:t>
            </a:r>
            <a:r>
              <a:rPr lang="en-US" altLang="en-US" sz="2400" dirty="0">
                <a:solidFill>
                  <a:schemeClr val="tx1"/>
                </a:solidFill>
              </a:rPr>
              <a:t>, who’s guidance was invaluable to the development and completion of this project.</a:t>
            </a:r>
          </a:p>
        </p:txBody>
      </p:sp>
      <p:pic>
        <p:nvPicPr>
          <p:cNvPr id="18" name="Picture 17">
            <a:extLst>
              <a:ext uri="{FF2B5EF4-FFF2-40B4-BE49-F238E27FC236}">
                <a16:creationId xmlns:a16="http://schemas.microsoft.com/office/drawing/2014/main" id="{C20A77FF-3C7E-4FDE-B5CA-86FF212CEF80}"/>
              </a:ext>
            </a:extLst>
          </p:cNvPr>
          <p:cNvPicPr>
            <a:picLocks noChangeAspect="1"/>
          </p:cNvPicPr>
          <p:nvPr/>
        </p:nvPicPr>
        <p:blipFill rotWithShape="1">
          <a:blip r:embed="rId8"/>
          <a:srcRect r="59043"/>
          <a:stretch/>
        </p:blipFill>
        <p:spPr>
          <a:xfrm>
            <a:off x="17552474" y="10957539"/>
            <a:ext cx="2819400" cy="3596661"/>
          </a:xfrm>
          <a:prstGeom prst="rect">
            <a:avLst/>
          </a:prstGeom>
        </p:spPr>
      </p:pic>
      <p:pic>
        <p:nvPicPr>
          <p:cNvPr id="20" name="Picture 19">
            <a:extLst>
              <a:ext uri="{FF2B5EF4-FFF2-40B4-BE49-F238E27FC236}">
                <a16:creationId xmlns:a16="http://schemas.microsoft.com/office/drawing/2014/main" id="{23825D5F-4748-4BD9-94B8-3261A814CA41}"/>
              </a:ext>
            </a:extLst>
          </p:cNvPr>
          <p:cNvPicPr>
            <a:picLocks noChangeAspect="1"/>
          </p:cNvPicPr>
          <p:nvPr/>
        </p:nvPicPr>
        <p:blipFill>
          <a:blip r:embed="rId9"/>
          <a:stretch>
            <a:fillRect/>
          </a:stretch>
        </p:blipFill>
        <p:spPr>
          <a:xfrm>
            <a:off x="16827500" y="8218985"/>
            <a:ext cx="4269349" cy="2296615"/>
          </a:xfrm>
          <a:prstGeom prst="rect">
            <a:avLst/>
          </a:prstGeom>
        </p:spPr>
      </p:pic>
      <p:pic>
        <p:nvPicPr>
          <p:cNvPr id="21" name="Picture 20">
            <a:extLst>
              <a:ext uri="{FF2B5EF4-FFF2-40B4-BE49-F238E27FC236}">
                <a16:creationId xmlns:a16="http://schemas.microsoft.com/office/drawing/2014/main" id="{B74EEEA3-1ECE-4651-8716-B766BC13C1B2}"/>
              </a:ext>
            </a:extLst>
          </p:cNvPr>
          <p:cNvPicPr>
            <a:picLocks noChangeAspect="1"/>
          </p:cNvPicPr>
          <p:nvPr/>
        </p:nvPicPr>
        <p:blipFill rotWithShape="1">
          <a:blip r:embed="rId10"/>
          <a:srcRect r="60881"/>
          <a:stretch/>
        </p:blipFill>
        <p:spPr>
          <a:xfrm>
            <a:off x="28482194" y="8410060"/>
            <a:ext cx="3924219" cy="4492772"/>
          </a:xfrm>
          <a:prstGeom prst="rect">
            <a:avLst/>
          </a:prstGeom>
        </p:spPr>
      </p:pic>
      <p:pic>
        <p:nvPicPr>
          <p:cNvPr id="22" name="Picture 21">
            <a:extLst>
              <a:ext uri="{FF2B5EF4-FFF2-40B4-BE49-F238E27FC236}">
                <a16:creationId xmlns:a16="http://schemas.microsoft.com/office/drawing/2014/main" id="{F6FC0B69-6E67-4810-9CBC-F575E3F7EA58}"/>
              </a:ext>
            </a:extLst>
          </p:cNvPr>
          <p:cNvPicPr>
            <a:picLocks noChangeAspect="1"/>
          </p:cNvPicPr>
          <p:nvPr/>
        </p:nvPicPr>
        <p:blipFill rotWithShape="1">
          <a:blip r:embed="rId11"/>
          <a:srcRect r="77539"/>
          <a:stretch/>
        </p:blipFill>
        <p:spPr>
          <a:xfrm>
            <a:off x="22283467" y="8410060"/>
            <a:ext cx="1886261" cy="3635373"/>
          </a:xfrm>
          <a:prstGeom prst="rect">
            <a:avLst/>
          </a:prstGeom>
        </p:spPr>
      </p:pic>
      <p:pic>
        <p:nvPicPr>
          <p:cNvPr id="23" name="Picture 22">
            <a:extLst>
              <a:ext uri="{FF2B5EF4-FFF2-40B4-BE49-F238E27FC236}">
                <a16:creationId xmlns:a16="http://schemas.microsoft.com/office/drawing/2014/main" id="{BD12BEEF-283A-47C1-A54D-6F92EC5F87AA}"/>
              </a:ext>
            </a:extLst>
          </p:cNvPr>
          <p:cNvPicPr>
            <a:picLocks noChangeAspect="1"/>
          </p:cNvPicPr>
          <p:nvPr/>
        </p:nvPicPr>
        <p:blipFill rotWithShape="1">
          <a:blip r:embed="rId12"/>
          <a:srcRect l="10756"/>
          <a:stretch/>
        </p:blipFill>
        <p:spPr>
          <a:xfrm>
            <a:off x="24762722" y="8410060"/>
            <a:ext cx="3126478" cy="4492772"/>
          </a:xfrm>
          <a:prstGeom prst="rect">
            <a:avLst/>
          </a:prstGeom>
        </p:spPr>
      </p:pic>
      <p:sp>
        <p:nvSpPr>
          <p:cNvPr id="73" name="Rectangle: Rounded Corners 72">
            <a:extLst>
              <a:ext uri="{FF2B5EF4-FFF2-40B4-BE49-F238E27FC236}">
                <a16:creationId xmlns:a16="http://schemas.microsoft.com/office/drawing/2014/main" id="{C9750E9D-6AC1-48E3-ACBD-326CED377794}"/>
              </a:ext>
            </a:extLst>
          </p:cNvPr>
          <p:cNvSpPr/>
          <p:nvPr/>
        </p:nvSpPr>
        <p:spPr>
          <a:xfrm>
            <a:off x="17830800" y="7794877"/>
            <a:ext cx="2388674" cy="394215"/>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Lobbies Table</a:t>
            </a:r>
          </a:p>
        </p:txBody>
      </p:sp>
      <p:sp>
        <p:nvSpPr>
          <p:cNvPr id="81" name="Rectangle: Rounded Corners 80">
            <a:extLst>
              <a:ext uri="{FF2B5EF4-FFF2-40B4-BE49-F238E27FC236}">
                <a16:creationId xmlns:a16="http://schemas.microsoft.com/office/drawing/2014/main" id="{479844C6-E4E0-4476-A09E-6E672A91FB72}"/>
              </a:ext>
            </a:extLst>
          </p:cNvPr>
          <p:cNvSpPr/>
          <p:nvPr/>
        </p:nvSpPr>
        <p:spPr>
          <a:xfrm>
            <a:off x="18116309" y="10602749"/>
            <a:ext cx="1752600" cy="329543"/>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User Table</a:t>
            </a:r>
          </a:p>
        </p:txBody>
      </p:sp>
      <p:sp>
        <p:nvSpPr>
          <p:cNvPr id="82" name="Rectangle: Rounded Corners 81">
            <a:extLst>
              <a:ext uri="{FF2B5EF4-FFF2-40B4-BE49-F238E27FC236}">
                <a16:creationId xmlns:a16="http://schemas.microsoft.com/office/drawing/2014/main" id="{86E60216-2AFD-481F-856C-F649797E8239}"/>
              </a:ext>
            </a:extLst>
          </p:cNvPr>
          <p:cNvSpPr/>
          <p:nvPr/>
        </p:nvSpPr>
        <p:spPr>
          <a:xfrm>
            <a:off x="22350297" y="7987787"/>
            <a:ext cx="1752600" cy="394214"/>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latin typeface="Arial" panose="020B0604020202020204" pitchFamily="34" charset="0"/>
                <a:cs typeface="Arial" panose="020B0604020202020204" pitchFamily="34" charset="0"/>
              </a:rPr>
              <a:t>UserID</a:t>
            </a:r>
            <a:r>
              <a:rPr lang="en-US" sz="2000" dirty="0">
                <a:latin typeface="Arial" panose="020B0604020202020204" pitchFamily="34" charset="0"/>
                <a:cs typeface="Arial" panose="020B0604020202020204" pitchFamily="34" charset="0"/>
              </a:rPr>
              <a:t> Table</a:t>
            </a:r>
          </a:p>
        </p:txBody>
      </p:sp>
      <p:sp>
        <p:nvSpPr>
          <p:cNvPr id="84" name="Rectangle: Rounded Corners 83">
            <a:extLst>
              <a:ext uri="{FF2B5EF4-FFF2-40B4-BE49-F238E27FC236}">
                <a16:creationId xmlns:a16="http://schemas.microsoft.com/office/drawing/2014/main" id="{AE1CAEE1-FD7C-4CAA-85E9-A75E2A464F93}"/>
              </a:ext>
            </a:extLst>
          </p:cNvPr>
          <p:cNvSpPr/>
          <p:nvPr/>
        </p:nvSpPr>
        <p:spPr>
          <a:xfrm>
            <a:off x="25431857" y="8000370"/>
            <a:ext cx="1752600" cy="394214"/>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“Tick” Table</a:t>
            </a:r>
          </a:p>
        </p:txBody>
      </p:sp>
      <p:sp>
        <p:nvSpPr>
          <p:cNvPr id="85" name="Rectangle: Rounded Corners 84">
            <a:extLst>
              <a:ext uri="{FF2B5EF4-FFF2-40B4-BE49-F238E27FC236}">
                <a16:creationId xmlns:a16="http://schemas.microsoft.com/office/drawing/2014/main" id="{22A5DF1E-3460-4C0E-ACFE-EF286184283A}"/>
              </a:ext>
            </a:extLst>
          </p:cNvPr>
          <p:cNvSpPr/>
          <p:nvPr/>
        </p:nvSpPr>
        <p:spPr>
          <a:xfrm>
            <a:off x="29568003" y="7987785"/>
            <a:ext cx="1752600" cy="394215"/>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Arial" panose="020B0604020202020204" pitchFamily="34" charset="0"/>
                <a:cs typeface="Arial" panose="020B0604020202020204" pitchFamily="34" charset="0"/>
              </a:rPr>
              <a:t>Team Table</a:t>
            </a:r>
          </a:p>
        </p:txBody>
      </p:sp>
      <p:grpSp>
        <p:nvGrpSpPr>
          <p:cNvPr id="94" name="Group 93">
            <a:extLst>
              <a:ext uri="{FF2B5EF4-FFF2-40B4-BE49-F238E27FC236}">
                <a16:creationId xmlns:a16="http://schemas.microsoft.com/office/drawing/2014/main" id="{2F59812D-76E9-494B-8B46-A7D2D1A5AC8C}"/>
              </a:ext>
            </a:extLst>
          </p:cNvPr>
          <p:cNvGrpSpPr/>
          <p:nvPr/>
        </p:nvGrpSpPr>
        <p:grpSpPr>
          <a:xfrm>
            <a:off x="16261396" y="9367292"/>
            <a:ext cx="14904404" cy="4882108"/>
            <a:chOff x="16261396" y="9367292"/>
            <a:chExt cx="14904404" cy="4882108"/>
          </a:xfrm>
          <a:effectLst>
            <a:glow rad="101600">
              <a:schemeClr val="accent5">
                <a:satMod val="175000"/>
                <a:alpha val="40000"/>
              </a:schemeClr>
            </a:glow>
          </a:effectLst>
        </p:grpSpPr>
        <p:cxnSp>
          <p:nvCxnSpPr>
            <p:cNvPr id="12" name="Straight Connector 11">
              <a:extLst>
                <a:ext uri="{FF2B5EF4-FFF2-40B4-BE49-F238E27FC236}">
                  <a16:creationId xmlns:a16="http://schemas.microsoft.com/office/drawing/2014/main" id="{26EF78A2-28E0-4A11-9D9B-CADC686F1DB1}"/>
                </a:ext>
              </a:extLst>
            </p:cNvPr>
            <p:cNvCxnSpPr>
              <a:cxnSpLocks/>
            </p:cNvCxnSpPr>
            <p:nvPr/>
          </p:nvCxnSpPr>
          <p:spPr>
            <a:xfrm>
              <a:off x="20650200" y="14249400"/>
              <a:ext cx="105156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57ADED5-9370-49F6-BAE4-C7A3015D64F2}"/>
                </a:ext>
              </a:extLst>
            </p:cNvPr>
            <p:cNvCxnSpPr>
              <a:cxnSpLocks/>
            </p:cNvCxnSpPr>
            <p:nvPr/>
          </p:nvCxnSpPr>
          <p:spPr>
            <a:xfrm flipV="1">
              <a:off x="31165800" y="13106400"/>
              <a:ext cx="0" cy="114300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42F36FF-16C8-444D-8C0F-E280B3661045}"/>
                </a:ext>
              </a:extLst>
            </p:cNvPr>
            <p:cNvCxnSpPr/>
            <p:nvPr/>
          </p:nvCxnSpPr>
          <p:spPr>
            <a:xfrm flipV="1">
              <a:off x="26325961" y="13106400"/>
              <a:ext cx="0" cy="114300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1798249-7C7E-4D95-B0A7-A76D892EBD48}"/>
                </a:ext>
              </a:extLst>
            </p:cNvPr>
            <p:cNvCxnSpPr/>
            <p:nvPr/>
          </p:nvCxnSpPr>
          <p:spPr>
            <a:xfrm flipV="1">
              <a:off x="23226597" y="12268200"/>
              <a:ext cx="0" cy="198120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EA3D82F-6D04-4DD5-8A61-202830D6D2DF}"/>
                </a:ext>
              </a:extLst>
            </p:cNvPr>
            <p:cNvCxnSpPr>
              <a:cxnSpLocks/>
            </p:cNvCxnSpPr>
            <p:nvPr/>
          </p:nvCxnSpPr>
          <p:spPr>
            <a:xfrm flipH="1" flipV="1">
              <a:off x="16261396" y="9367293"/>
              <a:ext cx="578804" cy="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684A3CDA-CFA9-4C25-8512-D7D72E480118}"/>
                </a:ext>
              </a:extLst>
            </p:cNvPr>
            <p:cNvCxnSpPr>
              <a:cxnSpLocks/>
            </p:cNvCxnSpPr>
            <p:nvPr/>
          </p:nvCxnSpPr>
          <p:spPr>
            <a:xfrm>
              <a:off x="16306800" y="9367292"/>
              <a:ext cx="0" cy="206270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0" name="Straight Arrow Connector 229">
              <a:extLst>
                <a:ext uri="{FF2B5EF4-FFF2-40B4-BE49-F238E27FC236}">
                  <a16:creationId xmlns:a16="http://schemas.microsoft.com/office/drawing/2014/main" id="{3815CAF4-AB34-4CE6-8ED9-7F662F7E1316}"/>
                </a:ext>
              </a:extLst>
            </p:cNvPr>
            <p:cNvCxnSpPr>
              <a:cxnSpLocks/>
            </p:cNvCxnSpPr>
            <p:nvPr/>
          </p:nvCxnSpPr>
          <p:spPr>
            <a:xfrm>
              <a:off x="16261396" y="11430001"/>
              <a:ext cx="1235851"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E4884E89-083B-4F99-9667-A73869180E18}"/>
                </a:ext>
              </a:extLst>
            </p:cNvPr>
            <p:cNvCxnSpPr>
              <a:cxnSpLocks/>
            </p:cNvCxnSpPr>
            <p:nvPr/>
          </p:nvCxnSpPr>
          <p:spPr>
            <a:xfrm>
              <a:off x="20650200" y="11506200"/>
              <a:ext cx="0" cy="274320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6A838C1A-6DC7-46EF-B334-7A0B50EE49C9}"/>
                </a:ext>
              </a:extLst>
            </p:cNvPr>
            <p:cNvCxnSpPr>
              <a:cxnSpLocks/>
            </p:cNvCxnSpPr>
            <p:nvPr/>
          </p:nvCxnSpPr>
          <p:spPr>
            <a:xfrm>
              <a:off x="20421600" y="11506200"/>
              <a:ext cx="2286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2938792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PVERSION" val="5"/>
  <p:tag name="TPFULLVERSION" val="5.4.0.8"/>
  <p:tag name="PPTVERSION" val="15"/>
  <p:tag name="TPOS" val="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718</TotalTime>
  <Words>387</Words>
  <Application>Microsoft Office PowerPoint</Application>
  <PresentationFormat>Custom</PresentationFormat>
  <Paragraphs>35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Wingdings</vt:lpstr>
      <vt:lpstr>Office Theme</vt:lpstr>
      <vt:lpstr>PowerPoint Presentation</vt:lpstr>
    </vt:vector>
  </TitlesOfParts>
  <Company>California Baptist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hjung</dc:creator>
  <cp:lastModifiedBy>Angela Ku</cp:lastModifiedBy>
  <cp:revision>64</cp:revision>
  <dcterms:created xsi:type="dcterms:W3CDTF">2015-09-17T17:42:58Z</dcterms:created>
  <dcterms:modified xsi:type="dcterms:W3CDTF">2019-04-10T18:33:12Z</dcterms:modified>
</cp:coreProperties>
</file>

<file path=docProps/thumbnail.jpeg>
</file>